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72" r:id="rId2"/>
    <p:sldId id="567" r:id="rId3"/>
    <p:sldId id="573" r:id="rId4"/>
    <p:sldId id="574" r:id="rId5"/>
    <p:sldId id="575" r:id="rId6"/>
    <p:sldId id="576" r:id="rId7"/>
    <p:sldId id="578" r:id="rId8"/>
    <p:sldId id="577" r:id="rId9"/>
    <p:sldId id="565" r:id="rId10"/>
  </p:sldIdLst>
  <p:sldSz cx="9144000" cy="6858000" type="overhead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8D1003"/>
    <a:srgbClr val="87090C"/>
    <a:srgbClr val="861C0A"/>
    <a:srgbClr val="CC0000"/>
    <a:srgbClr val="7030A0"/>
    <a:srgbClr val="00FF00"/>
    <a:srgbClr val="7D2A13"/>
    <a:srgbClr val="813A0F"/>
    <a:srgbClr val="8E5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9" autoAdjust="0"/>
    <p:restoredTop sz="95302" autoAdjust="0"/>
  </p:normalViewPr>
  <p:slideViewPr>
    <p:cSldViewPr>
      <p:cViewPr varScale="1">
        <p:scale>
          <a:sx n="95" d="100"/>
          <a:sy n="95" d="100"/>
        </p:scale>
        <p:origin x="656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1920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7D-4898-A707-2A26FF1A7C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7D-4898-A707-2A26FF1A7C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7D-4898-A707-2A26FF1A7C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7D-4898-A707-2A26FF1A7C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D7D-4898-A707-2A26FF1A7CB9}"/>
              </c:ext>
            </c:extLst>
          </c:dPt>
          <c:cat>
            <c:numRef>
              <c:f>Sheet1!$C$21:$C$120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</c:numCache>
            </c:numRef>
          </c:cat>
          <c:val>
            <c:numRef>
              <c:f>Sheet1!$D$21:$D$120</c:f>
              <c:numCache>
                <c:formatCode>General</c:formatCode>
                <c:ptCount val="5"/>
                <c:pt idx="0">
                  <c:v>3</c:v>
                </c:pt>
                <c:pt idx="1">
                  <c:v>50</c:v>
                </c:pt>
                <c:pt idx="2">
                  <c:v>58</c:v>
                </c:pt>
                <c:pt idx="3">
                  <c:v>4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D7D-4898-A707-2A26FF1A7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35367871-4809-49ED-9F6A-336D8B8B2C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F297042F-320E-4DE3-B236-26846AC29D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97042F-320E-4DE3-B236-26846AC29D83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252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BF96B88-332C-48A1-AA2C-A42D07EF9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2416" y="5733256"/>
            <a:ext cx="1472184" cy="581406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39DE9F-8A79-45F9-B102-92261656A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19546" r="4264" b="20380"/>
          <a:stretch/>
        </p:blipFill>
        <p:spPr>
          <a:xfrm>
            <a:off x="5301489" y="1833909"/>
            <a:ext cx="3762520" cy="200506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815CF1D-36AF-4488-8A12-C736A336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4615689" cy="218767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9291BFF5-6CF4-4D3D-B1C0-90EA31DD0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984812"/>
            <a:ext cx="4615689" cy="1752600"/>
          </a:xfrm>
        </p:spPr>
        <p:txBody>
          <a:bodyPr/>
          <a:lstStyle>
            <a:lvl1pPr marL="0" indent="0" algn="l">
              <a:buNone/>
              <a:defRPr sz="24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9" name="Text Box 36">
            <a:extLst>
              <a:ext uri="{FF2B5EF4-FFF2-40B4-BE49-F238E27FC236}">
                <a16:creationId xmlns:a16="http://schemas.microsoft.com/office/drawing/2014/main" id="{41361201-E9FC-43B3-9A78-670AB8D33E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</p:spTree>
    <p:extLst>
      <p:ext uri="{BB962C8B-B14F-4D97-AF65-F5344CB8AC3E}">
        <p14:creationId xmlns:p14="http://schemas.microsoft.com/office/powerpoint/2010/main" val="322893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25F5D-00E3-4052-8511-ED474C3358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22338-961F-4472-8A76-EEEB33E3F4B7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10F32-DD6D-4AD5-8B45-CE3A04C541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7DE72-52C4-4E1A-A356-832A350F56F1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15888"/>
            <a:ext cx="2057400" cy="61833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019800" cy="61833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E625B-FDC3-49AD-A171-54E9F049B5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E87AF-CD32-47F5-9367-6F5F71B21997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B6C8E-63ED-4DEC-8207-F4A5CE823453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  <p:pic>
        <p:nvPicPr>
          <p:cNvPr id="11" name="Picture 38" descr="head-mid1">
            <a:extLst>
              <a:ext uri="{FF2B5EF4-FFF2-40B4-BE49-F238E27FC236}">
                <a16:creationId xmlns:a16="http://schemas.microsoft.com/office/drawing/2014/main" id="{3D56B5AA-7FC4-44BD-8E39-A4CD989F9B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1" y="39298"/>
            <a:ext cx="653462" cy="65339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FF6F15-1180-4A1D-8570-8CEE0FE2F8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6121732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6"/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F96B88-332C-48A1-AA2C-A42D07EF9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788" y="5013176"/>
            <a:ext cx="1472184" cy="581406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39DE9F-8A79-45F9-B102-92261656A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19546" r="4264" b="20380"/>
          <a:stretch/>
        </p:blipFill>
        <p:spPr>
          <a:xfrm>
            <a:off x="4644008" y="1251163"/>
            <a:ext cx="3762520" cy="2005063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8E301374-30D8-4EC4-92C9-050235E5ABA0}"/>
              </a:ext>
            </a:extLst>
          </p:cNvPr>
          <p:cNvSpPr txBox="1"/>
          <p:nvPr userDrawn="1"/>
        </p:nvSpPr>
        <p:spPr>
          <a:xfrm>
            <a:off x="467544" y="105273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614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2"/>
          <p:cNvSpPr>
            <a:spLocks noChangeArrowheads="1"/>
          </p:cNvSpPr>
          <p:nvPr userDrawn="1"/>
        </p:nvSpPr>
        <p:spPr bwMode="ltGray">
          <a:xfrm>
            <a:off x="3175" y="6597650"/>
            <a:ext cx="9144000" cy="26035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7" name="Text Box 36"/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2019 Fudan DATA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4581525"/>
            <a:ext cx="6985000" cy="685800"/>
          </a:xfrm>
        </p:spPr>
        <p:txBody>
          <a:bodyPr/>
          <a:lstStyle>
            <a:lvl1pPr algn="ctr">
              <a:defRPr sz="4000">
                <a:latin typeface="Arial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947738" y="5876925"/>
            <a:ext cx="6937375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 bwMode="gray">
          <a:xfrm>
            <a:off x="6799263" y="6453337"/>
            <a:ext cx="2133600" cy="334814"/>
          </a:xfrm>
        </p:spPr>
        <p:txBody>
          <a:bodyPr/>
          <a:lstStyle>
            <a:lvl1pPr>
              <a:defRPr>
                <a:solidFill>
                  <a:srgbClr val="447EC4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A6A5324F-E936-486E-B2DE-11EAA820D9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1" name="Picture 38" descr="head-mid1">
            <a:extLst>
              <a:ext uri="{FF2B5EF4-FFF2-40B4-BE49-F238E27FC236}">
                <a16:creationId xmlns:a16="http://schemas.microsoft.com/office/drawing/2014/main" id="{326E49DA-1B87-43EB-9E20-AB65C316B2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0" y="6275"/>
            <a:ext cx="728862" cy="72879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9574EE-859A-4013-B460-3FD582D4B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-9926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7505"/>
            <a:ext cx="8229600" cy="5173662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E904F-C1B8-4BFB-8BE9-6F205E86D3D5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E5F80-4863-407D-9753-150FDA01CB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8" name="Picture 38" descr="head-mid1">
            <a:extLst>
              <a:ext uri="{FF2B5EF4-FFF2-40B4-BE49-F238E27FC236}">
                <a16:creationId xmlns:a16="http://schemas.microsoft.com/office/drawing/2014/main" id="{696B7CCD-C949-4559-AEA1-D79FC0293E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1" y="39298"/>
            <a:ext cx="653462" cy="65339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29D0A3-CFF1-4D48-B8AB-D57FC48E2E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6121732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73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73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5F92F-2CBF-45F7-B07F-5B1C8FE779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8100F2-4504-4CB0-8AEF-46BB25E714B6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-20891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4D05C-424A-4267-8D28-E063427AFA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15334-9876-4E74-9922-53976FFACC86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0CB1E-8078-48D7-B464-DE3CE3F590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3F2AF-74EA-4C8D-BA20-7489F2B7ECC5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04875-F8FD-491E-BA5D-3173663841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33950-0497-4045-B75B-AA450569632B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00A9B-3AA1-4F55-8868-E252BB9287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EBFCA-F985-4410-B262-A8A8D6EBD1F9}" type="datetime1">
              <a:rPr lang="en-US" altLang="zh-CN" smtClean="0"/>
              <a:pPr>
                <a:defRPr/>
              </a:pPr>
              <a:t>9/4/2023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ctangle 37"/>
          <p:cNvSpPr>
            <a:spLocks noChangeArrowheads="1"/>
          </p:cNvSpPr>
          <p:nvPr/>
        </p:nvSpPr>
        <p:spPr bwMode="gray">
          <a:xfrm>
            <a:off x="0" y="0"/>
            <a:ext cx="9144000" cy="692150"/>
          </a:xfrm>
          <a:prstGeom prst="rect">
            <a:avLst/>
          </a:prstGeom>
          <a:solidFill>
            <a:srgbClr val="1A367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ltGray">
          <a:xfrm>
            <a:off x="0" y="692150"/>
            <a:ext cx="9144000" cy="73025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17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302" y="6537325"/>
            <a:ext cx="2808311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fld id="{5D8F95C3-EECD-4B72-A1C0-E6EDEF86FAEB}" type="datetime1">
              <a:rPr lang="en-US" altLang="zh-CN" smtClean="0"/>
              <a:pPr>
                <a:defRPr/>
              </a:pPr>
              <a:t>9/4/2023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97650"/>
            <a:ext cx="2133600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fld id="{8FA148BE-9108-4655-B444-B84C5812C5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11188" y="115888"/>
            <a:ext cx="78009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B159E35-1CC2-4FA7-A513-CC2223FD970D}"/>
              </a:ext>
            </a:extLst>
          </p:cNvPr>
          <p:cNvSpPr/>
          <p:nvPr userDrawn="1"/>
        </p:nvSpPr>
        <p:spPr>
          <a:xfrm>
            <a:off x="3851920" y="6596390"/>
            <a:ext cx="1497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8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9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95C43-C4E6-456E-9978-B7E79A35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17366"/>
            <a:ext cx="7772400" cy="1362075"/>
          </a:xfrm>
        </p:spPr>
        <p:txBody>
          <a:bodyPr/>
          <a:lstStyle/>
          <a:p>
            <a:r>
              <a:rPr lang="zh-CN" altLang="en-US" dirty="0"/>
              <a:t>印花布匹疵点数据集</a:t>
            </a:r>
            <a:br>
              <a:rPr lang="en-US" altLang="zh-CN" dirty="0"/>
            </a:br>
            <a:r>
              <a:rPr lang="zh-CN" altLang="en-US" dirty="0"/>
              <a:t>布匹成分分析数据集</a:t>
            </a:r>
            <a:br>
              <a:rPr lang="en-US" altLang="zh-CN" dirty="0"/>
            </a:br>
            <a:r>
              <a:rPr lang="zh-CN" altLang="en-US" dirty="0"/>
              <a:t>介绍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2FE8E-EBE7-4759-BE5E-590D4D7F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印花布匹疵点数据集介绍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18829ED-56E6-3946-84C8-E874BA9CFD2C}"/>
              </a:ext>
            </a:extLst>
          </p:cNvPr>
          <p:cNvSpPr txBox="1"/>
          <p:nvPr/>
        </p:nvSpPr>
        <p:spPr>
          <a:xfrm>
            <a:off x="579549" y="1515552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印花布匹表面缺陷的识别有助于分析产生原因，数据集内印花布匹瑕疵被划分为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类，瑕疵以成对图片（正确的图样以及问题图样）给出，并注明了瑕疵的参考位置及类别。上述瑕疵图、模版图及瑕疵参考位置均可作为已知信息用于瑕疵类型的判别。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D718B03-9BED-8D4F-BAE8-2B2C22A637AC}"/>
              </a:ext>
            </a:extLst>
          </p:cNvPr>
          <p:cNvSpPr txBox="1"/>
          <p:nvPr/>
        </p:nvSpPr>
        <p:spPr>
          <a:xfrm>
            <a:off x="579549" y="11462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印花布匹疵点数据说明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44748B5-2B38-6B48-B2FE-5936381C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416051"/>
            <a:ext cx="4077218" cy="2069127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70C4C82A-76F1-2640-83D5-070E681E3FC4}"/>
              </a:ext>
            </a:extLst>
          </p:cNvPr>
          <p:cNvSpPr txBox="1"/>
          <p:nvPr/>
        </p:nvSpPr>
        <p:spPr>
          <a:xfrm>
            <a:off x="330200" y="5606953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逃花缺陷（左），正确的印花图样（右）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0370B7F-DFE8-4F42-948C-F3C7142AD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14" y="3416051"/>
            <a:ext cx="4002886" cy="2001443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D3C4A0E5-7EC6-BC44-AAE3-106BDC1055E9}"/>
              </a:ext>
            </a:extLst>
          </p:cNvPr>
          <p:cNvSpPr txBox="1"/>
          <p:nvPr/>
        </p:nvSpPr>
        <p:spPr>
          <a:xfrm>
            <a:off x="4705816" y="5606954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塞网缺陷（左），正确的印花图样（右）</a:t>
            </a:r>
          </a:p>
        </p:txBody>
      </p:sp>
    </p:spTree>
    <p:extLst>
      <p:ext uri="{BB962C8B-B14F-4D97-AF65-F5344CB8AC3E}">
        <p14:creationId xmlns:p14="http://schemas.microsoft.com/office/powerpoint/2010/main" val="373431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164B2-75B5-1841-A891-B7E2A18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B1BE8-56F9-2D4B-98CF-DEBBE3C91E46}"/>
              </a:ext>
            </a:extLst>
          </p:cNvPr>
          <p:cNvSpPr txBox="1"/>
          <p:nvPr/>
        </p:nvSpPr>
        <p:spPr>
          <a:xfrm>
            <a:off x="611188" y="1166842"/>
            <a:ext cx="27238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数据中划分的类别如下：</a:t>
            </a:r>
            <a:endParaRPr lang="en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dirty="0"/>
              <a:t>0: </a:t>
            </a:r>
            <a:r>
              <a:rPr lang="zh-CN" altLang="en-US" dirty="0"/>
              <a:t>未知</a:t>
            </a:r>
            <a:r>
              <a:rPr lang="en" altLang="zh-CN" dirty="0"/>
              <a:t>,</a:t>
            </a:r>
          </a:p>
          <a:p>
            <a:r>
              <a:rPr lang="en" altLang="zh-CN" dirty="0"/>
              <a:t>1: </a:t>
            </a:r>
            <a:r>
              <a:rPr lang="zh-CN" altLang="en" dirty="0"/>
              <a:t>逃花</a:t>
            </a:r>
            <a:r>
              <a:rPr lang="en" altLang="zh-CN" dirty="0"/>
              <a:t>,</a:t>
            </a:r>
          </a:p>
          <a:p>
            <a:r>
              <a:rPr lang="en" altLang="zh-CN" dirty="0"/>
              <a:t>2: </a:t>
            </a:r>
            <a:r>
              <a:rPr lang="zh-CN" altLang="en" dirty="0"/>
              <a:t>塞网</a:t>
            </a:r>
            <a:r>
              <a:rPr lang="en" altLang="zh-CN" dirty="0"/>
              <a:t>,</a:t>
            </a:r>
          </a:p>
          <a:p>
            <a:r>
              <a:rPr lang="en" altLang="zh-CN" dirty="0"/>
              <a:t>3: </a:t>
            </a:r>
            <a:r>
              <a:rPr lang="zh-CN" altLang="en" dirty="0"/>
              <a:t>破洞</a:t>
            </a:r>
            <a:r>
              <a:rPr lang="en" altLang="zh-CN" dirty="0"/>
              <a:t>,</a:t>
            </a:r>
          </a:p>
          <a:p>
            <a:r>
              <a:rPr lang="en" altLang="zh-CN" dirty="0"/>
              <a:t>4: </a:t>
            </a:r>
            <a:r>
              <a:rPr lang="zh-CN" altLang="en-US" dirty="0"/>
              <a:t>缝头</a:t>
            </a:r>
            <a:r>
              <a:rPr lang="en" altLang="zh-CN" dirty="0"/>
              <a:t>,</a:t>
            </a:r>
          </a:p>
          <a:p>
            <a:r>
              <a:rPr lang="en" altLang="zh-CN" dirty="0"/>
              <a:t>5: </a:t>
            </a:r>
            <a:r>
              <a:rPr lang="zh-CN" altLang="en" dirty="0"/>
              <a:t>水渍</a:t>
            </a:r>
            <a:r>
              <a:rPr lang="en" altLang="zh-CN" dirty="0"/>
              <a:t>,</a:t>
            </a:r>
          </a:p>
          <a:p>
            <a:r>
              <a:rPr lang="en" altLang="zh-CN" dirty="0"/>
              <a:t>6: </a:t>
            </a:r>
            <a:r>
              <a:rPr lang="zh-CN" altLang="en" dirty="0"/>
              <a:t>脏污</a:t>
            </a:r>
            <a:r>
              <a:rPr lang="en" altLang="zh-CN" dirty="0"/>
              <a:t>,</a:t>
            </a:r>
          </a:p>
          <a:p>
            <a:r>
              <a:rPr lang="en" altLang="zh-CN" dirty="0"/>
              <a:t>7: </a:t>
            </a:r>
            <a:r>
              <a:rPr lang="zh-CN" altLang="en" dirty="0"/>
              <a:t>白条</a:t>
            </a:r>
            <a:r>
              <a:rPr lang="en" altLang="zh-CN" dirty="0"/>
              <a:t>,</a:t>
            </a:r>
          </a:p>
          <a:p>
            <a:r>
              <a:rPr lang="en" altLang="zh-CN" dirty="0"/>
              <a:t>8: </a:t>
            </a:r>
            <a:r>
              <a:rPr lang="zh-CN" altLang="en" dirty="0"/>
              <a:t>花</a:t>
            </a:r>
            <a:r>
              <a:rPr lang="zh-CN" altLang="en-US" dirty="0"/>
              <a:t>糊</a:t>
            </a:r>
            <a:r>
              <a:rPr lang="en" altLang="zh-CN" dirty="0"/>
              <a:t>,</a:t>
            </a:r>
          </a:p>
          <a:p>
            <a:r>
              <a:rPr lang="en" altLang="zh-CN" dirty="0"/>
              <a:t>9: </a:t>
            </a:r>
            <a:r>
              <a:rPr lang="zh-CN" altLang="en" dirty="0"/>
              <a:t>坯</a:t>
            </a:r>
            <a:r>
              <a:rPr lang="zh-CN" altLang="en-US" dirty="0"/>
              <a:t>疵</a:t>
            </a:r>
            <a:r>
              <a:rPr lang="en" altLang="zh-CN" dirty="0"/>
              <a:t>,</a:t>
            </a:r>
          </a:p>
          <a:p>
            <a:r>
              <a:rPr lang="en" altLang="zh-CN" dirty="0"/>
              <a:t>10: </a:t>
            </a:r>
            <a:r>
              <a:rPr lang="zh-CN" altLang="en" dirty="0"/>
              <a:t>沙眼</a:t>
            </a:r>
            <a:r>
              <a:rPr lang="en" altLang="zh-CN" dirty="0"/>
              <a:t>,</a:t>
            </a:r>
          </a:p>
          <a:p>
            <a:r>
              <a:rPr lang="en" altLang="zh-CN" dirty="0"/>
              <a:t>11: </a:t>
            </a:r>
            <a:r>
              <a:rPr lang="zh-CN" altLang="en-US" dirty="0"/>
              <a:t>拖色</a:t>
            </a:r>
            <a:r>
              <a:rPr lang="en" altLang="zh-CN" dirty="0"/>
              <a:t>,</a:t>
            </a:r>
          </a:p>
          <a:p>
            <a:r>
              <a:rPr lang="en" altLang="zh-CN" dirty="0"/>
              <a:t>12: </a:t>
            </a:r>
            <a:r>
              <a:rPr lang="zh-CN" altLang="en-US" dirty="0"/>
              <a:t>网折印</a:t>
            </a:r>
            <a:r>
              <a:rPr lang="en" altLang="zh-CN" dirty="0"/>
              <a:t>,</a:t>
            </a:r>
          </a:p>
          <a:p>
            <a:r>
              <a:rPr lang="en" altLang="zh-CN" dirty="0"/>
              <a:t>13: </a:t>
            </a:r>
            <a:r>
              <a:rPr lang="zh-CN" altLang="en" dirty="0"/>
              <a:t>无</a:t>
            </a:r>
            <a:r>
              <a:rPr lang="zh-CN" altLang="en-US" dirty="0"/>
              <a:t>疵点</a:t>
            </a:r>
            <a:r>
              <a:rPr lang="en" altLang="zh-CN" dirty="0"/>
              <a:t>,</a:t>
            </a:r>
          </a:p>
          <a:p>
            <a:r>
              <a:rPr lang="en" altLang="zh-CN" dirty="0"/>
              <a:t>14: </a:t>
            </a:r>
            <a:r>
              <a:rPr lang="zh-CN" altLang="en" dirty="0"/>
              <a:t>未</a:t>
            </a:r>
            <a:r>
              <a:rPr lang="zh-CN" altLang="en-US" dirty="0"/>
              <a:t>对齐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B7BFF7-7D04-104B-9EEE-BBB6BA5D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63" y="1143709"/>
            <a:ext cx="3851920" cy="19333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55F335-DD48-DA48-BF1A-2FBBC0296E1C}"/>
              </a:ext>
            </a:extLst>
          </p:cNvPr>
          <p:cNvSpPr txBox="1"/>
          <p:nvPr/>
        </p:nvSpPr>
        <p:spPr>
          <a:xfrm>
            <a:off x="4572000" y="3157886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逃花缺陷（左），正确的印花图样（右）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9CADFB-7C31-DE4E-B7C4-9E292C9B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63" y="3609493"/>
            <a:ext cx="3899553" cy="19460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F9E964-5E31-2244-B9EF-B468F51E2A0C}"/>
              </a:ext>
            </a:extLst>
          </p:cNvPr>
          <p:cNvSpPr txBox="1"/>
          <p:nvPr/>
        </p:nvSpPr>
        <p:spPr>
          <a:xfrm>
            <a:off x="4572000" y="565980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水渍缺陷（左），正确的印花图样（右）</a:t>
            </a:r>
          </a:p>
        </p:txBody>
      </p:sp>
    </p:spTree>
    <p:extLst>
      <p:ext uri="{BB962C8B-B14F-4D97-AF65-F5344CB8AC3E}">
        <p14:creationId xmlns:p14="http://schemas.microsoft.com/office/powerpoint/2010/main" val="190767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164B2-75B5-1841-A891-B7E2A18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任务说明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555BD0-7087-E443-B70E-7AEAA5475732}"/>
              </a:ext>
            </a:extLst>
          </p:cNvPr>
          <p:cNvSpPr txBox="1"/>
          <p:nvPr/>
        </p:nvSpPr>
        <p:spPr>
          <a:xfrm>
            <a:off x="602536" y="1052736"/>
            <a:ext cx="7065808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根据本数据集特性，有如下任务可作选择：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将瑕疵按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6-12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合并为一类，按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共四类数据，按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注：“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trgt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”,“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temp”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下图片及疵点参考位置均可作为已知数据。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数据下载方式如下：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pan.baidu.com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/s/1k0e8n6CC97mKmMl7-Tw2Ag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提取码：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wc2j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15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56074-6E96-9540-A5B6-B4F409F6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文件说明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21C763-8C55-7645-895C-813DF9D9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2927436" cy="35312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D140D4-D80C-6D40-8A01-62DD7EA59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124744"/>
            <a:ext cx="4943184" cy="3168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B8FDA0-8E52-CB4A-ABEF-5F1BB87BEB89}"/>
              </a:ext>
            </a:extLst>
          </p:cNvPr>
          <p:cNvSpPr txBox="1"/>
          <p:nvPr/>
        </p:nvSpPr>
        <p:spPr>
          <a:xfrm>
            <a:off x="574158" y="4816548"/>
            <a:ext cx="7382218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每个文件夹下包含各批次的图像，每一批次的印花图案相同，不同批次的印花图案可能相同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标记文件、模板图和瑕疵图的文件名称一一对应。</a:t>
            </a:r>
          </a:p>
        </p:txBody>
      </p:sp>
    </p:spTree>
    <p:extLst>
      <p:ext uri="{BB962C8B-B14F-4D97-AF65-F5344CB8AC3E}">
        <p14:creationId xmlns:p14="http://schemas.microsoft.com/office/powerpoint/2010/main" val="403685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72167-ABBA-4F60-AB32-A3F94EA9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布匹成分分析数据集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04A7E-4F8B-4895-94D6-AB5F28934917}"/>
              </a:ext>
            </a:extLst>
          </p:cNvPr>
          <p:cNvSpPr txBox="1">
            <a:spLocks/>
          </p:cNvSpPr>
          <p:nvPr/>
        </p:nvSpPr>
        <p:spPr>
          <a:xfrm>
            <a:off x="467544" y="1412776"/>
            <a:ext cx="5760640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/>
              <a:t>任务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混合材质纺织物，由棉（</a:t>
            </a:r>
            <a:r>
              <a:rPr lang="en-US" altLang="zh-CN" sz="2000" kern="0" dirty="0"/>
              <a:t>Cotton</a:t>
            </a:r>
            <a:r>
              <a:rPr lang="zh-CN" altLang="en-US" sz="2000" kern="0" dirty="0"/>
              <a:t>）和氨纶（</a:t>
            </a:r>
            <a:r>
              <a:rPr lang="en-US" altLang="zh-CN" sz="2000" kern="0" dirty="0"/>
              <a:t>Spandex</a:t>
            </a:r>
            <a:r>
              <a:rPr lang="zh-CN" altLang="en-US" sz="2000" kern="0" dirty="0"/>
              <a:t>）组成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本次任务为预测织物中氨纶的含量</a:t>
            </a:r>
            <a:endParaRPr lang="en-US" altLang="zh-CN" sz="2000" kern="0" dirty="0"/>
          </a:p>
          <a:p>
            <a:pPr lvl="1"/>
            <a:r>
              <a:rPr lang="zh-CN" altLang="en-US" sz="2000" kern="0" dirty="0">
                <a:solidFill>
                  <a:srgbClr val="FF0000"/>
                </a:solidFill>
              </a:rPr>
              <a:t>注意，所有比例中</a:t>
            </a:r>
            <a:r>
              <a:rPr lang="en-US" altLang="zh-CN" sz="2000" kern="0" dirty="0">
                <a:solidFill>
                  <a:srgbClr val="FF0000"/>
                </a:solidFill>
              </a:rPr>
              <a:t>2%</a:t>
            </a:r>
            <a:r>
              <a:rPr lang="zh-CN" altLang="en-US" sz="2000" kern="0" dirty="0">
                <a:solidFill>
                  <a:srgbClr val="FF0000"/>
                </a:solidFill>
              </a:rPr>
              <a:t>和</a:t>
            </a:r>
            <a:r>
              <a:rPr lang="en-US" altLang="zh-CN" sz="2000" kern="0" dirty="0">
                <a:solidFill>
                  <a:srgbClr val="FF0000"/>
                </a:solidFill>
              </a:rPr>
              <a:t>3%</a:t>
            </a:r>
            <a:r>
              <a:rPr lang="zh-CN" altLang="en-US" sz="2000" kern="0" dirty="0">
                <a:solidFill>
                  <a:srgbClr val="FF0000"/>
                </a:solidFill>
              </a:rPr>
              <a:t>氨纶含量的织物占绝大部分，可以利用这个先验知识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r>
              <a:rPr lang="zh-CN" altLang="en-US" sz="2400" kern="0" dirty="0"/>
              <a:t>数据格式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链接：</a:t>
            </a:r>
            <a:r>
              <a:rPr lang="en-US" altLang="zh-CN" sz="2000" kern="0" dirty="0"/>
              <a:t>https://pan.baidu.com/s/1tlBej9xVfzWQkM7PKFOLLQ </a:t>
            </a:r>
            <a:r>
              <a:rPr lang="zh-CN" altLang="en-US" sz="2000" kern="0" dirty="0"/>
              <a:t>提取码：</a:t>
            </a:r>
            <a:r>
              <a:rPr lang="en-US" altLang="zh-CN" sz="2000" kern="0" dirty="0"/>
              <a:t>8tpw</a:t>
            </a:r>
          </a:p>
          <a:p>
            <a:pPr lvl="1"/>
            <a:r>
              <a:rPr lang="zh-CN" altLang="en-US" sz="2000" kern="0" dirty="0"/>
              <a:t>包含两个文件夹（</a:t>
            </a:r>
            <a:r>
              <a:rPr lang="en-US" altLang="zh-CN" sz="2000" kern="0" dirty="0"/>
              <a:t>train</a:t>
            </a:r>
            <a:r>
              <a:rPr lang="zh-CN" altLang="en-US" sz="2000" kern="0" dirty="0"/>
              <a:t>和</a:t>
            </a:r>
            <a:r>
              <a:rPr lang="en-US" altLang="zh-CN" sz="2000" kern="0" dirty="0"/>
              <a:t>test</a:t>
            </a:r>
            <a:r>
              <a:rPr lang="zh-CN" altLang="en-US" sz="2000" kern="0" dirty="0"/>
              <a:t>，两者采自不同布匹）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每个文件夹下面按样布编码命名文件夹</a:t>
            </a:r>
            <a:endParaRPr lang="en-US" altLang="zh-CN" sz="2000" kern="0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E4EC260-E81A-4F69-AF96-22461FF696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001879"/>
              </p:ext>
            </p:extLst>
          </p:nvPr>
        </p:nvGraphicFramePr>
        <p:xfrm>
          <a:off x="6372200" y="1700808"/>
          <a:ext cx="2663304" cy="3279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9305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561E2-E422-4C3E-890A-688EC5CE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任务表述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6DAE9-72CA-4E9A-838A-4453C47E7C13}"/>
              </a:ext>
            </a:extLst>
          </p:cNvPr>
          <p:cNvSpPr txBox="1">
            <a:spLocks/>
          </p:cNvSpPr>
          <p:nvPr/>
        </p:nvSpPr>
        <p:spPr>
          <a:xfrm>
            <a:off x="467544" y="1124744"/>
            <a:ext cx="7560840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/>
              <a:t>定性任务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正确区分纯材质</a:t>
            </a:r>
            <a:r>
              <a:rPr lang="en-US" altLang="zh-CN" sz="2000" kern="0" dirty="0"/>
              <a:t>cotton</a:t>
            </a:r>
            <a:r>
              <a:rPr lang="zh-CN" altLang="en-US" sz="2000" kern="0" dirty="0"/>
              <a:t>和混合材质</a:t>
            </a:r>
            <a:r>
              <a:rPr lang="en-US" altLang="zh-CN" sz="2000" kern="0" dirty="0" err="1"/>
              <a:t>cotton_spandex</a:t>
            </a:r>
            <a:r>
              <a:rPr lang="zh-CN" altLang="en-US" sz="2000" kern="0" dirty="0"/>
              <a:t>的类型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评测指标：</a:t>
            </a:r>
            <a:r>
              <a:rPr lang="en-US" altLang="zh-CN" sz="2000" kern="0" dirty="0"/>
              <a:t>Accuracy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r>
              <a:rPr lang="zh-CN" altLang="en-US" sz="2400" kern="0" dirty="0"/>
              <a:t>定量任务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对于混合材质</a:t>
            </a:r>
            <a:r>
              <a:rPr lang="en-US" altLang="zh-CN" sz="2000" kern="0" dirty="0" err="1"/>
              <a:t>cotton_spandex</a:t>
            </a:r>
            <a:r>
              <a:rPr lang="zh-CN" altLang="en-US" sz="2000" kern="0" dirty="0"/>
              <a:t>，预测织物的氨纶（</a:t>
            </a:r>
            <a:r>
              <a:rPr lang="en-US" altLang="zh-CN" sz="2000" kern="0" dirty="0"/>
              <a:t>Spandex</a:t>
            </a:r>
            <a:r>
              <a:rPr lang="zh-CN" altLang="en-US" sz="2000" kern="0" dirty="0"/>
              <a:t>）含量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评测指标：</a:t>
            </a:r>
            <a:r>
              <a:rPr lang="en-US" altLang="zh-CN" sz="2000" kern="0" dirty="0"/>
              <a:t>MAE</a:t>
            </a:r>
            <a:r>
              <a:rPr lang="zh-CN" altLang="en-US" sz="2000" kern="0" dirty="0"/>
              <a:t>（平均绝对值误差）</a:t>
            </a:r>
            <a:endParaRPr lang="en-US" altLang="zh-CN" sz="2000" kern="0" dirty="0"/>
          </a:p>
          <a:p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290690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A71B0-B3BD-42FC-9621-7EF7388E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9E543-16EA-4D2A-B339-2E3930F3A24D}"/>
              </a:ext>
            </a:extLst>
          </p:cNvPr>
          <p:cNvSpPr txBox="1">
            <a:spLocks/>
          </p:cNvSpPr>
          <p:nvPr/>
        </p:nvSpPr>
        <p:spPr>
          <a:xfrm>
            <a:off x="93642" y="1253330"/>
            <a:ext cx="5702495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800" kern="0" dirty="0"/>
              <a:t>每匹样布采集</a:t>
            </a:r>
            <a:r>
              <a:rPr lang="en-US" altLang="zh-CN" sz="2800" kern="0" dirty="0"/>
              <a:t>20</a:t>
            </a:r>
            <a:r>
              <a:rPr lang="zh-CN" altLang="en-US" sz="2800" kern="0" dirty="0"/>
              <a:t>个采样点，每个点有八个数据文件</a:t>
            </a:r>
            <a:endParaRPr lang="en-US" altLang="zh-CN" sz="2800" kern="0" dirty="0"/>
          </a:p>
          <a:p>
            <a:pPr lvl="1"/>
            <a:r>
              <a:rPr lang="zh-CN" altLang="en-US" sz="2400" kern="0" dirty="0"/>
              <a:t>只需用</a:t>
            </a:r>
            <a:r>
              <a:rPr lang="en-US" altLang="zh-CN" sz="2400" kern="0" dirty="0"/>
              <a:t>.csv</a:t>
            </a:r>
            <a:r>
              <a:rPr lang="zh-CN" altLang="en-US" sz="2400" kern="0" dirty="0"/>
              <a:t>即可</a:t>
            </a:r>
            <a:endParaRPr lang="en-US" altLang="zh-CN" sz="2400" kern="0" dirty="0"/>
          </a:p>
          <a:p>
            <a:pPr lvl="1"/>
            <a:r>
              <a:rPr lang="zh-CN" altLang="en-US" sz="2400" kern="0" dirty="0"/>
              <a:t>*</a:t>
            </a:r>
            <a:r>
              <a:rPr lang="en-US" altLang="zh-CN" sz="2400" kern="0" dirty="0"/>
              <a:t>_i.csv</a:t>
            </a:r>
            <a:r>
              <a:rPr lang="zh-CN" altLang="en-US" sz="2400" kern="0" dirty="0"/>
              <a:t>信号强度（</a:t>
            </a:r>
            <a:r>
              <a:rPr lang="en-US" altLang="zh-CN" sz="2400" kern="0" dirty="0"/>
              <a:t>Intensity</a:t>
            </a:r>
            <a:r>
              <a:rPr lang="zh-CN" altLang="en-US" sz="2400" kern="0" dirty="0"/>
              <a:t>）表示当前波长采样处的置信度（一般取高于</a:t>
            </a:r>
            <a:r>
              <a:rPr lang="en-US" altLang="zh-CN" sz="2400" kern="0" dirty="0"/>
              <a:t>20</a:t>
            </a:r>
            <a:r>
              <a:rPr lang="zh-CN" altLang="en-US" sz="2400" kern="0" dirty="0"/>
              <a:t>万的波长点）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*_r.csv</a:t>
            </a:r>
            <a:r>
              <a:rPr lang="zh-CN" altLang="en-US" sz="2400" kern="0" dirty="0"/>
              <a:t>记录反射率（</a:t>
            </a:r>
            <a:r>
              <a:rPr lang="en-US" altLang="zh-CN" sz="2400" kern="0" dirty="0"/>
              <a:t>Reflectance</a:t>
            </a:r>
            <a:r>
              <a:rPr lang="zh-CN" altLang="en-US" sz="2400" kern="0" dirty="0"/>
              <a:t>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*_a.csv</a:t>
            </a:r>
            <a:r>
              <a:rPr lang="zh-CN" altLang="en-US" sz="2400" kern="0" dirty="0"/>
              <a:t>记录吸收率（</a:t>
            </a:r>
            <a:r>
              <a:rPr lang="en-US" altLang="zh-CN" sz="2400" kern="0" dirty="0"/>
              <a:t>Absorbance</a:t>
            </a:r>
            <a:r>
              <a:rPr lang="zh-CN" altLang="en-US" sz="2400" kern="0" dirty="0"/>
              <a:t>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*.csv</a:t>
            </a:r>
            <a:r>
              <a:rPr lang="zh-CN" altLang="en-US" sz="2400" kern="0" dirty="0"/>
              <a:t>为汇总，信息一致</a:t>
            </a:r>
            <a:endParaRPr lang="en-US" altLang="zh-CN" sz="2400" kern="0" dirty="0"/>
          </a:p>
          <a:p>
            <a:pPr lvl="1"/>
            <a:r>
              <a:rPr lang="zh-CN" altLang="en-US" sz="2400" kern="0" dirty="0"/>
              <a:t>每个</a:t>
            </a:r>
            <a:r>
              <a:rPr lang="en-US" altLang="zh-CN" sz="2400" kern="0" dirty="0"/>
              <a:t>csv</a:t>
            </a:r>
            <a:r>
              <a:rPr lang="zh-CN" altLang="en-US" sz="2400" kern="0" dirty="0"/>
              <a:t>文件都有</a:t>
            </a:r>
            <a:r>
              <a:rPr lang="en-US" altLang="zh-CN" sz="2400" kern="0" dirty="0"/>
              <a:t>29-31</a:t>
            </a:r>
            <a:r>
              <a:rPr lang="zh-CN" altLang="en-US" sz="2400" kern="0" dirty="0"/>
              <a:t>行不等的表头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F6427C-0F29-4D17-B393-0B588C95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210409"/>
            <a:ext cx="3254222" cy="24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341247"/>
      </p:ext>
    </p:extLst>
  </p:cSld>
  <p:clrMapOvr>
    <a:masterClrMapping/>
  </p:clrMapOvr>
</p:sld>
</file>

<file path=ppt/theme/theme1.xml><?xml version="1.0" encoding="utf-8"?>
<a:theme xmlns:a="http://schemas.openxmlformats.org/drawingml/2006/main" name="顶级ppt模版1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顶级ppt模版1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顶级ppt模版1 1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顶级ppt模版1 2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A096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顶级ppt模版1 3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45AB7D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3E9B71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11338</TotalTime>
  <Words>589</Words>
  <Application>Microsoft Office PowerPoint</Application>
  <PresentationFormat>顶置</PresentationFormat>
  <Paragraphs>63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Microsoft YaHei</vt:lpstr>
      <vt:lpstr>Arial</vt:lpstr>
      <vt:lpstr>Verdana</vt:lpstr>
      <vt:lpstr>Wingdings</vt:lpstr>
      <vt:lpstr>顶级ppt模版1</vt:lpstr>
      <vt:lpstr>印花布匹疵点数据集 布匹成分分析数据集 介绍</vt:lpstr>
      <vt:lpstr>印花布匹疵点数据集介绍</vt:lpstr>
      <vt:lpstr>数据说明</vt:lpstr>
      <vt:lpstr>任务说明</vt:lpstr>
      <vt:lpstr>文件说明</vt:lpstr>
      <vt:lpstr>布匹成分分析数据集</vt:lpstr>
      <vt:lpstr>任务表述</vt:lpstr>
      <vt:lpstr>数据格式</vt:lpstr>
      <vt:lpstr>PowerPoint 演示文稿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Fudan IMC</dc:title>
  <dc:creator>MMCHI</dc:creator>
  <cp:lastModifiedBy>Jack Xu</cp:lastModifiedBy>
  <cp:revision>884</cp:revision>
  <dcterms:created xsi:type="dcterms:W3CDTF">2007-04-24T01:54:18Z</dcterms:created>
  <dcterms:modified xsi:type="dcterms:W3CDTF">2023-09-04T21:07:04Z</dcterms:modified>
</cp:coreProperties>
</file>